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7" r:id="rId5"/>
    <p:sldId id="278" r:id="rId6"/>
    <p:sldId id="270" r:id="rId7"/>
    <p:sldId id="259" r:id="rId8"/>
    <p:sldId id="268" r:id="rId9"/>
    <p:sldId id="269" r:id="rId10"/>
    <p:sldId id="275" r:id="rId11"/>
    <p:sldId id="265" r:id="rId12"/>
    <p:sldId id="262" r:id="rId13"/>
    <p:sldId id="263" r:id="rId14"/>
    <p:sldId id="267" r:id="rId15"/>
    <p:sldId id="264" r:id="rId16"/>
    <p:sldId id="272" r:id="rId17"/>
    <p:sldId id="276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4B805FE-228D-4389-9C67-9A175B04955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043BDB0-2C05-45B3-B6F8-988ADFA13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05FE-228D-4389-9C67-9A175B04955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BDB0-2C05-45B3-B6F8-988ADFA13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05FE-228D-4389-9C67-9A175B04955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BDB0-2C05-45B3-B6F8-988ADFA13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05FE-228D-4389-9C67-9A175B04955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BDB0-2C05-45B3-B6F8-988ADFA13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05FE-228D-4389-9C67-9A175B04955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BDB0-2C05-45B3-B6F8-988ADFA13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05FE-228D-4389-9C67-9A175B04955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BDB0-2C05-45B3-B6F8-988ADFA13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B805FE-228D-4389-9C67-9A175B04955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43BDB0-2C05-45B3-B6F8-988ADFA138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4B805FE-228D-4389-9C67-9A175B04955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043BDB0-2C05-45B3-B6F8-988ADFA13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05FE-228D-4389-9C67-9A175B04955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BDB0-2C05-45B3-B6F8-988ADFA13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05FE-228D-4389-9C67-9A175B04955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BDB0-2C05-45B3-B6F8-988ADFA13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05FE-228D-4389-9C67-9A175B04955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BDB0-2C05-45B3-B6F8-988ADFA13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4B805FE-228D-4389-9C67-9A175B04955F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043BDB0-2C05-45B3-B6F8-988ADFA13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dirty="0" smtClean="0">
                <a:latin typeface="Copperplate Gothic Bold" pitchFamily="34" charset="0"/>
              </a:rPr>
              <a:t>Idealism</a:t>
            </a:r>
            <a:endParaRPr lang="en-US" sz="11500" dirty="0"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latin typeface="Footlight MT Light" pitchFamily="18" charset="0"/>
              </a:rPr>
              <a:t>Mrs</a:t>
            </a:r>
            <a:r>
              <a:rPr lang="en-US" b="1" dirty="0" smtClean="0">
                <a:latin typeface="Footlight MT Light" pitchFamily="18" charset="0"/>
              </a:rPr>
              <a:t> Nadia Ali</a:t>
            </a:r>
          </a:p>
          <a:p>
            <a:r>
              <a:rPr lang="en-US" b="1" dirty="0" smtClean="0">
                <a:latin typeface="Footlight MT Light" pitchFamily="18" charset="0"/>
              </a:rPr>
              <a:t>Assistant Prof</a:t>
            </a:r>
          </a:p>
          <a:p>
            <a:r>
              <a:rPr lang="en-US" b="1" smtClean="0">
                <a:latin typeface="Footlight MT Light" pitchFamily="18" charset="0"/>
              </a:rPr>
              <a:t>Dept of International Relations</a:t>
            </a:r>
            <a:endParaRPr lang="en-US" b="1" dirty="0">
              <a:latin typeface="Footlight MT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849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Exponents of Idealism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u="sng" dirty="0" smtClean="0"/>
              <a:t>Brede </a:t>
            </a:r>
            <a:r>
              <a:rPr lang="en-US" u="sng" dirty="0" err="1" smtClean="0"/>
              <a:t>er</a:t>
            </a:r>
            <a:r>
              <a:rPr lang="en-US" u="sng" dirty="0" smtClean="0"/>
              <a:t> de Montesquieu</a:t>
            </a:r>
          </a:p>
          <a:p>
            <a:pPr marL="109728" indent="0">
              <a:buNone/>
            </a:pPr>
            <a:r>
              <a:rPr lang="en-US" sz="2400" dirty="0" smtClean="0"/>
              <a:t>(Human Nature is not defective, problems arise as humanity enter civil society and forms separate nations)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Immanuel Kant</a:t>
            </a:r>
          </a:p>
          <a:p>
            <a:pPr marL="109728" indent="0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- anarchy can over come through some kind of collective actions)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Woodrow Wilson</a:t>
            </a:r>
          </a:p>
          <a:p>
            <a:pPr marL="109728" indent="0">
              <a:buNone/>
            </a:pPr>
            <a:r>
              <a:rPr lang="en-US" sz="2400" dirty="0" smtClean="0"/>
              <a:t>(war is preventable, idea of collective security system i-e League of Nations)</a:t>
            </a:r>
          </a:p>
        </p:txBody>
      </p:sp>
    </p:spTree>
    <p:extLst>
      <p:ext uri="{BB962C8B-B14F-4D97-AF65-F5344CB8AC3E}">
        <p14:creationId xmlns:p14="http://schemas.microsoft.com/office/powerpoint/2010/main" xmlns="" val="33953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Study: Woodrow Wilson Fourteen Points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2209800"/>
            <a:ext cx="2620215" cy="3973513"/>
          </a:xfrm>
        </p:spPr>
      </p:pic>
    </p:spTree>
    <p:extLst>
      <p:ext uri="{BB962C8B-B14F-4D97-AF65-F5344CB8AC3E}">
        <p14:creationId xmlns:p14="http://schemas.microsoft.com/office/powerpoint/2010/main" xmlns="" val="30948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Study: Woodrow Wilson Fourteen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In 1919 Paris peace conference took place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 </a:t>
            </a:r>
            <a:r>
              <a:rPr lang="en-US" dirty="0"/>
              <a:t>victorious powers met in Paris in 1919 to determine the postwar settlement after WWI</a:t>
            </a:r>
          </a:p>
          <a:p>
            <a:pPr>
              <a:lnSpc>
                <a:spcPct val="80000"/>
              </a:lnSpc>
            </a:pPr>
            <a:r>
              <a:rPr lang="en-US" dirty="0"/>
              <a:t>Representatives from the Central Powers were not invited to attend</a:t>
            </a:r>
          </a:p>
          <a:p>
            <a:pPr>
              <a:lnSpc>
                <a:spcPct val="80000"/>
              </a:lnSpc>
            </a:pPr>
            <a:r>
              <a:rPr lang="en-US" dirty="0"/>
              <a:t>The Russians were not invited to attend</a:t>
            </a:r>
          </a:p>
          <a:p>
            <a:pPr>
              <a:lnSpc>
                <a:spcPct val="80000"/>
              </a:lnSpc>
            </a:pPr>
            <a:r>
              <a:rPr lang="en-US" dirty="0"/>
              <a:t>The French, British, and Americans dominated the conference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0137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Georges Clemenceau (France), Lloyd George (Britain), and Woodrow Wilson (US) at Versailles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431" b="4431"/>
          <a:stretch>
            <a:fillRect/>
          </a:stretch>
        </p:blipFill>
        <p:spPr bwMode="auto">
          <a:xfrm>
            <a:off x="533400" y="1219200"/>
            <a:ext cx="4572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3561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Wilson's 14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/>
              <a:t>Wilson envisioned:</a:t>
            </a:r>
          </a:p>
          <a:p>
            <a:r>
              <a:rPr lang="en-US" dirty="0"/>
              <a:t>Open covenants of peace, openly arrived at,</a:t>
            </a:r>
          </a:p>
          <a:p>
            <a:r>
              <a:rPr lang="en-US" dirty="0"/>
              <a:t>Absolute freedom of navigation upon the seas in peace and in war,</a:t>
            </a:r>
          </a:p>
          <a:p>
            <a:r>
              <a:rPr lang="en-US" dirty="0"/>
              <a:t>The removal of all economic barriers and the establishment of an equality of trade conditions among all nations,</a:t>
            </a:r>
          </a:p>
          <a:p>
            <a:r>
              <a:rPr lang="en-US" dirty="0"/>
              <a:t>Adequate guarantees for a reduction in national armaments,</a:t>
            </a:r>
          </a:p>
          <a:p>
            <a:r>
              <a:rPr lang="en-US" dirty="0"/>
              <a:t>Adjustments of colonial disputes to give equal weight to the interests of the controlling government and the colonial population, and</a:t>
            </a:r>
          </a:p>
          <a:p>
            <a:r>
              <a:rPr lang="en-US" dirty="0"/>
              <a:t>A call for “a general association of nations”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2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15" r="1481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Wilson Address during Paris Peace Conference </a:t>
            </a:r>
            <a:endParaRPr lang="en-US" sz="2800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5445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Idealism in Post World War II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Another effort of idealist was the creation of United Nations at the end of World War II. Ideals can be found embed in the charter of UN</a:t>
            </a:r>
          </a:p>
          <a:p>
            <a:r>
              <a:rPr lang="en-US" dirty="0" smtClean="0"/>
              <a:t>Since then many other regional organization also formed to created peace and harmony among the states . EU,NATO,ASEAN, NAFTA 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The creation of Bretton Wood system also aimed at providing economic stability in world. </a:t>
            </a:r>
          </a:p>
          <a:p>
            <a:r>
              <a:rPr lang="en-US" dirty="0" smtClean="0"/>
              <a:t>Idealism has now transformed into Liberalist which believe in stable International System based on economic interdependence, regional integration and cooperation in areas </a:t>
            </a:r>
            <a:r>
              <a:rPr lang="en-US" dirty="0"/>
              <a:t>w</a:t>
            </a:r>
            <a:r>
              <a:rPr lang="en-US" dirty="0" smtClean="0"/>
              <a:t>hich war appeared unlikely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455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generated from Idealism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Liberalism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Neo Liberalism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Neo Liberal Institutionalism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Integration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Globalization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76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Critics of Idealism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Realist believe Idealism  as fail theory.</a:t>
            </a:r>
          </a:p>
          <a:p>
            <a:r>
              <a:rPr lang="en-US" dirty="0" smtClean="0"/>
              <a:t>It is far from reality.</a:t>
            </a:r>
          </a:p>
          <a:p>
            <a:r>
              <a:rPr lang="en-US" dirty="0" smtClean="0"/>
              <a:t>Practically failed.</a:t>
            </a:r>
          </a:p>
          <a:p>
            <a:r>
              <a:rPr lang="en-US" dirty="0"/>
              <a:t>Critics argue that the war came as a result of idealists’ native legalistic and moralistic assumptions about the possibility of peace and  progress through human aspiration.</a:t>
            </a:r>
            <a:endParaRPr lang="en-US" dirty="0" smtClean="0"/>
          </a:p>
          <a:p>
            <a:r>
              <a:rPr lang="en-US" dirty="0" smtClean="0"/>
              <a:t>The element of power cant be ignored.</a:t>
            </a:r>
          </a:p>
          <a:p>
            <a:r>
              <a:rPr lang="en-US" dirty="0" smtClean="0"/>
              <a:t>Is realism is disguise in idealism i-e The role of Super Power, North South Gap, Globalization???</a:t>
            </a:r>
          </a:p>
          <a:p>
            <a:r>
              <a:rPr lang="en-US" dirty="0" smtClean="0"/>
              <a:t>Freedom, Cooperation, Peace and Progress?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163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438400"/>
            <a:ext cx="8229600" cy="1069848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endParaRPr lang="en-US" dirty="0">
              <a:latin typeface="Microsoft PhagsP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00845" y="3563080"/>
            <a:ext cx="4791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7046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Theory?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Theory is a linked set of propositions or ideas that simplify the complex reality , the events that have happened, explain why they happened and predict what might happen in future.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9068" y="2133600"/>
            <a:ext cx="3868208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758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Idealism?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45933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Oxford Dictionary define Idealism as</a:t>
            </a:r>
            <a:r>
              <a:rPr lang="en-US" dirty="0"/>
              <a:t>  </a:t>
            </a:r>
            <a:r>
              <a:rPr lang="en-US" dirty="0" smtClean="0"/>
              <a:t>representation </a:t>
            </a:r>
            <a:r>
              <a:rPr lang="en-US" dirty="0"/>
              <a:t>of things in an ideal form, imaginative treatment, system of thought in which the object of external perception is hold to consist of </a:t>
            </a:r>
            <a:r>
              <a:rPr lang="en-US" dirty="0" smtClean="0"/>
              <a:t>ideas.</a:t>
            </a:r>
          </a:p>
          <a:p>
            <a:r>
              <a:rPr lang="en-US" dirty="0" smtClean="0"/>
              <a:t>Idealism is a theory of IR which believes in the peace and harmony among the nation states.</a:t>
            </a:r>
          </a:p>
          <a:p>
            <a:r>
              <a:rPr lang="en-US" dirty="0" smtClean="0"/>
              <a:t> </a:t>
            </a:r>
            <a:r>
              <a:rPr lang="en-US" dirty="0"/>
              <a:t>Idealism believes that man is not evil. </a:t>
            </a:r>
            <a:r>
              <a:rPr lang="en-US" dirty="0" smtClean="0"/>
              <a:t>It is </a:t>
            </a:r>
            <a:r>
              <a:rPr lang="en-US" dirty="0"/>
              <a:t>the system which </a:t>
            </a:r>
            <a:r>
              <a:rPr lang="en-US" dirty="0" smtClean="0"/>
              <a:t>generates </a:t>
            </a:r>
            <a:r>
              <a:rPr lang="en-US" dirty="0"/>
              <a:t>conflicts between them and removes peace</a:t>
            </a:r>
            <a:r>
              <a:rPr lang="en-US" dirty="0" smtClean="0"/>
              <a:t>.</a:t>
            </a:r>
          </a:p>
          <a:p>
            <a:r>
              <a:rPr lang="en-US" dirty="0"/>
              <a:t>Idealism is a specific school </a:t>
            </a:r>
            <a:r>
              <a:rPr lang="en-US" dirty="0" smtClean="0"/>
              <a:t> </a:t>
            </a:r>
            <a:r>
              <a:rPr lang="en-US" dirty="0"/>
              <a:t>that stresses the need for states to pursue moral goals and to act ethically in the international </a:t>
            </a:r>
            <a:r>
              <a:rPr lang="en-US" dirty="0" smtClean="0"/>
              <a:t>arena.</a:t>
            </a:r>
          </a:p>
          <a:p>
            <a:r>
              <a:rPr lang="en-US" dirty="0" smtClean="0"/>
              <a:t>Idealism don’t believe in power politics.</a:t>
            </a:r>
          </a:p>
          <a:p>
            <a:r>
              <a:rPr lang="en-US" dirty="0" smtClean="0"/>
              <a:t>They see the future of </a:t>
            </a:r>
            <a:r>
              <a:rPr lang="en-US" dirty="0" err="1" smtClean="0"/>
              <a:t>Int</a:t>
            </a:r>
            <a:r>
              <a:rPr lang="en-US" dirty="0" smtClean="0"/>
              <a:t>-system based on the notion if reformed </a:t>
            </a:r>
            <a:r>
              <a:rPr lang="en-US" dirty="0" err="1" smtClean="0"/>
              <a:t>Int</a:t>
            </a:r>
            <a:r>
              <a:rPr lang="en-US" dirty="0" smtClean="0"/>
              <a:t>-system free from power politics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405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Idealism can be found in description of Peloponnesian War (Athenians to practice “What is fair and right and in the sprit of cooperation)</a:t>
            </a:r>
          </a:p>
          <a:p>
            <a:pPr>
              <a:lnSpc>
                <a:spcPct val="90000"/>
              </a:lnSpc>
            </a:pPr>
            <a:r>
              <a:rPr lang="en-US" dirty="0"/>
              <a:t>As early as  the 14</a:t>
            </a:r>
            <a:r>
              <a:rPr lang="en-US" baseline="30000" dirty="0"/>
              <a:t>th</a:t>
            </a:r>
            <a:r>
              <a:rPr lang="en-US" dirty="0"/>
              <a:t> Century the Italian poet Dante wrote of the “universality of man” and envisioned a unified world state</a:t>
            </a:r>
          </a:p>
          <a:p>
            <a:pPr>
              <a:lnSpc>
                <a:spcPct val="90000"/>
              </a:lnSpc>
            </a:pPr>
            <a:r>
              <a:rPr lang="en-US" dirty="0"/>
              <a:t>Immanuel </a:t>
            </a:r>
            <a:r>
              <a:rPr lang="en-US" dirty="0" smtClean="0"/>
              <a:t>Kant argued that “a world of good, morally responsible states would be lesser likely to engage in wars”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Congress of Vienna 1815 also provided a long term peace in Europe after French Revolution and Napoleon Wars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This school came in prominence after at the end of WWI(1914-1918)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6222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lnSpc>
                <a:spcPct val="90000"/>
              </a:lnSpc>
            </a:pPr>
            <a:r>
              <a:rPr lang="en-US" sz="2400" dirty="0"/>
              <a:t>President Woodrow </a:t>
            </a:r>
            <a:r>
              <a:rPr lang="en-US" sz="2000" dirty="0"/>
              <a:t>Wilson gave the Idea of League of Nations </a:t>
            </a:r>
            <a:r>
              <a:rPr lang="en-US" sz="2000" dirty="0" smtClean="0"/>
              <a:t>also refer as  </a:t>
            </a:r>
            <a:r>
              <a:rPr lang="en-US" sz="2000" dirty="0" err="1"/>
              <a:t>Wilsononian</a:t>
            </a:r>
            <a:r>
              <a:rPr lang="en-US" sz="2000" dirty="0"/>
              <a:t> </a:t>
            </a:r>
            <a:r>
              <a:rPr lang="en-US" sz="2000" dirty="0" smtClean="0"/>
              <a:t>Idealism.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Failure of LON and Idealism.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World WAR II (1939-1945) broke out.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A shock to world. </a:t>
            </a:r>
            <a:r>
              <a:rPr lang="en-US" sz="2000" dirty="0" err="1" smtClean="0"/>
              <a:t>Realpolik</a:t>
            </a:r>
            <a:r>
              <a:rPr lang="en-US" sz="2000" dirty="0" smtClean="0"/>
              <a:t> in power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Creation of United Nations 1945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3866" y="2971800"/>
            <a:ext cx="3659134" cy="363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33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of Idealism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Freedom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Cooperation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Peace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Progress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2209800"/>
            <a:ext cx="3467100" cy="336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1978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Idealism…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Freedom can only be achieved if Human rights are given to every one living in world society.</a:t>
            </a:r>
          </a:p>
          <a:p>
            <a:r>
              <a:rPr lang="en-US" dirty="0" err="1"/>
              <a:t>Int</a:t>
            </a:r>
            <a:r>
              <a:rPr lang="en-US" dirty="0"/>
              <a:t>-Cooperation and engagement are possible if all states adhere to basic global norms, war can be avoided and peace will result</a:t>
            </a:r>
          </a:p>
          <a:p>
            <a:r>
              <a:rPr lang="en-US" dirty="0"/>
              <a:t>Focus attention on legal-formal aspects of international relations, such as international law and international </a:t>
            </a:r>
            <a:r>
              <a:rPr lang="en-US" dirty="0" smtClean="0"/>
              <a:t>organizations</a:t>
            </a:r>
          </a:p>
          <a:p>
            <a:r>
              <a:rPr lang="en-US" dirty="0" smtClean="0"/>
              <a:t>If there will be freedom, Cooperation and peace it will lead towards progress-progressive world.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5055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Idealism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Universal Ethics --  All humans should abide by common standards such as natural laws.  There is a universal ethic common to all </a:t>
            </a:r>
            <a:r>
              <a:rPr lang="en-US" dirty="0" smtClean="0"/>
              <a:t>people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Peace is better than war --  War is seen as immoral by idealists, by others is only as a last resort and for a just </a:t>
            </a:r>
            <a:r>
              <a:rPr lang="en-US" dirty="0" smtClean="0"/>
              <a:t>cause.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7434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Harmony of interests --  Idealists believe it is possible for humans to live together in harmony if the proper measures are taken. </a:t>
            </a:r>
          </a:p>
          <a:p>
            <a:endParaRPr lang="en-US" dirty="0"/>
          </a:p>
          <a:p>
            <a:r>
              <a:rPr lang="en-US" dirty="0"/>
              <a:t>People are good:  Idealists are more optimistic about human nature.  In the proper setting, man would enjoy peace and be free from conflict.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0982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4106</TotalTime>
  <Words>782</Words>
  <Application>Microsoft Office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Idealism</vt:lpstr>
      <vt:lpstr>What is a Theory?</vt:lpstr>
      <vt:lpstr>What is Idealism?</vt:lpstr>
      <vt:lpstr>Historical Background </vt:lpstr>
      <vt:lpstr>Historical Background….</vt:lpstr>
      <vt:lpstr>Focus of Idealism</vt:lpstr>
      <vt:lpstr>Focus of Idealism…</vt:lpstr>
      <vt:lpstr>Features of Idealism</vt:lpstr>
      <vt:lpstr>Slide 9</vt:lpstr>
      <vt:lpstr>Exponents of Idealism </vt:lpstr>
      <vt:lpstr>Case Study: Woodrow Wilson Fourteen Points</vt:lpstr>
      <vt:lpstr>Case Study: Woodrow Wilson Fourteen Points</vt:lpstr>
      <vt:lpstr>Slide 13</vt:lpstr>
      <vt:lpstr>Wilson's 14 points</vt:lpstr>
      <vt:lpstr>Slide 15</vt:lpstr>
      <vt:lpstr>Idealism in Post World War II</vt:lpstr>
      <vt:lpstr>Theories generated from Idealism</vt:lpstr>
      <vt:lpstr>Critics of Idealism 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Idealism</dc:title>
  <dc:creator>HP</dc:creator>
  <cp:lastModifiedBy>Sadia</cp:lastModifiedBy>
  <cp:revision>34</cp:revision>
  <dcterms:created xsi:type="dcterms:W3CDTF">2014-11-07T12:41:06Z</dcterms:created>
  <dcterms:modified xsi:type="dcterms:W3CDTF">2020-05-08T21:38:33Z</dcterms:modified>
</cp:coreProperties>
</file>